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3D68C09-8148-42EA-A169-FC84016497EB}">
  <a:tblStyle styleId="{23D68C09-8148-42EA-A169-FC84016497EB}" styleName="Table_0">
    <a:wholeTbl>
      <a:tcTxStyle b="off" i="off">
        <a:font>
          <a:latin typeface="Corbel"/>
          <a:ea typeface="Corbel"/>
          <a:cs typeface="Corbe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DF8FA"/>
          </a:solidFill>
        </a:fill>
      </a:tcStyle>
    </a:wholeTbl>
    <a:band1H>
      <a:tcStyle>
        <a:tcBdr/>
        <a:fill>
          <a:solidFill>
            <a:srgbClr val="D8F1F5"/>
          </a:solidFill>
        </a:fill>
      </a:tcStyle>
    </a:band1H>
    <a:band1V>
      <a:tcStyle>
        <a:tcBdr/>
        <a:fill>
          <a:solidFill>
            <a:srgbClr val="D8F1F5"/>
          </a:solidFill>
        </a:fill>
      </a:tcStyle>
    </a:band1V>
    <a:lastCol>
      <a:tcTxStyle b="on" i="off">
        <a:font>
          <a:latin typeface="Corbel"/>
          <a:ea typeface="Corbel"/>
          <a:cs typeface="Corbe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orbel"/>
          <a:ea typeface="Corbel"/>
          <a:cs typeface="Corbe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26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86044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4966547" y="-233172"/>
            <a:ext cx="5120639" cy="731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Char char="⚫"/>
              <a:defRPr/>
            </a:lvl1pPr>
            <a:lvl2pPr marL="685800" indent="-762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2pPr>
            <a:lvl3pPr marL="1143000" indent="-889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3pPr>
            <a:lvl4pPr marL="1600200" indent="-1016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4pPr>
            <a:lvl5pPr marL="2057400" indent="-1016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5pPr>
            <a:lvl6pPr marL="25146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6pPr>
            <a:lvl7pPr marL="29718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7pPr>
            <a:lvl8pPr marL="34290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8pPr>
            <a:lvl9pPr marL="38862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-685800" y="2057399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4965191" y="-228600"/>
            <a:ext cx="5120639" cy="731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Char char="⚫"/>
              <a:defRPr/>
            </a:lvl1pPr>
            <a:lvl2pPr marL="685800" indent="-762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2pPr>
            <a:lvl3pPr marL="1143000" indent="-889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3pPr>
            <a:lvl4pPr marL="1600200" indent="-1016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4pPr>
            <a:lvl5pPr marL="2057400" indent="-1016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5pPr>
            <a:lvl6pPr marL="25146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6pPr>
            <a:lvl7pPr marL="29718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7pPr>
            <a:lvl8pPr marL="34290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8pPr>
            <a:lvl9pPr marL="38862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8288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Char char="⚫"/>
              <a:defRPr/>
            </a:lvl1pPr>
            <a:lvl2pPr marL="685800" indent="-762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2pPr>
            <a:lvl3pPr marL="1143000" indent="-889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3pPr>
            <a:lvl4pPr marL="1600200" indent="-1016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4pPr>
            <a:lvl5pPr marL="2057400" indent="-1016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5pPr>
            <a:lvl6pPr marL="25146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6pPr>
            <a:lvl7pPr marL="29718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7pPr>
            <a:lvl8pPr marL="34290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8pPr>
            <a:lvl9pPr marL="388620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86200" y="4672583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Cantarel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867912" y="868679"/>
            <a:ext cx="3474719" cy="5120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7818120" y="868679"/>
            <a:ext cx="3474719" cy="5120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867912" y="1023586"/>
            <a:ext cx="3474719" cy="807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Cantarell"/>
              <a:buNone/>
              <a:defRPr/>
            </a:lvl1pPr>
            <a:lvl2pPr marL="457200" indent="0" rtl="0">
              <a:spcBef>
                <a:spcPts val="0"/>
              </a:spcBef>
              <a:buFont typeface="Cantarell"/>
              <a:buNone/>
              <a:defRPr/>
            </a:lvl2pPr>
            <a:lvl3pPr marL="914400" indent="0" rtl="0">
              <a:spcBef>
                <a:spcPts val="0"/>
              </a:spcBef>
              <a:buFont typeface="Cantarell"/>
              <a:buNone/>
              <a:defRPr/>
            </a:lvl3pPr>
            <a:lvl4pPr marL="1371600" indent="0" rtl="0">
              <a:spcBef>
                <a:spcPts val="0"/>
              </a:spcBef>
              <a:buFont typeface="Cantarell"/>
              <a:buNone/>
              <a:defRPr/>
            </a:lvl4pPr>
            <a:lvl5pPr marL="1828800" indent="0" rtl="0">
              <a:spcBef>
                <a:spcPts val="0"/>
              </a:spcBef>
              <a:buFont typeface="Cantarell"/>
              <a:buNone/>
              <a:defRPr/>
            </a:lvl5pPr>
            <a:lvl6pPr marL="2286000" indent="0" rtl="0">
              <a:spcBef>
                <a:spcPts val="0"/>
              </a:spcBef>
              <a:buFont typeface="Cantarell"/>
              <a:buNone/>
              <a:defRPr/>
            </a:lvl6pPr>
            <a:lvl7pPr marL="2743200" indent="0" rtl="0">
              <a:spcBef>
                <a:spcPts val="0"/>
              </a:spcBef>
              <a:buFont typeface="Cantarell"/>
              <a:buNone/>
              <a:defRPr/>
            </a:lvl7pPr>
            <a:lvl8pPr marL="3200400" indent="0" rtl="0">
              <a:spcBef>
                <a:spcPts val="0"/>
              </a:spcBef>
              <a:buFont typeface="Cantarell"/>
              <a:buNone/>
              <a:defRPr/>
            </a:lvl8pPr>
            <a:lvl9pPr marL="3657600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3867912" y="1930935"/>
            <a:ext cx="347471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7818463" y="1023586"/>
            <a:ext cx="3474719" cy="813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595959"/>
              </a:buClr>
              <a:buFont typeface="Cantarell"/>
              <a:buNone/>
              <a:defRPr/>
            </a:lvl1pPr>
            <a:lvl2pPr marL="457200" indent="0" rtl="0">
              <a:spcBef>
                <a:spcPts val="0"/>
              </a:spcBef>
              <a:buFont typeface="Cantarell"/>
              <a:buNone/>
              <a:defRPr/>
            </a:lvl2pPr>
            <a:lvl3pPr marL="914400" indent="0" rtl="0">
              <a:spcBef>
                <a:spcPts val="0"/>
              </a:spcBef>
              <a:buFont typeface="Cantarell"/>
              <a:buNone/>
              <a:defRPr/>
            </a:lvl3pPr>
            <a:lvl4pPr marL="1371600" indent="0" rtl="0">
              <a:spcBef>
                <a:spcPts val="0"/>
              </a:spcBef>
              <a:buFont typeface="Cantarell"/>
              <a:buNone/>
              <a:defRPr/>
            </a:lvl4pPr>
            <a:lvl5pPr marL="1828800" indent="0" rtl="0">
              <a:spcBef>
                <a:spcPts val="0"/>
              </a:spcBef>
              <a:buFont typeface="Cantarell"/>
              <a:buNone/>
              <a:defRPr/>
            </a:lvl5pPr>
            <a:lvl6pPr marL="2286000" indent="0" rtl="0">
              <a:spcBef>
                <a:spcPts val="0"/>
              </a:spcBef>
              <a:buFont typeface="Cantarell"/>
              <a:buNone/>
              <a:defRPr/>
            </a:lvl6pPr>
            <a:lvl7pPr marL="2743200" indent="0" rtl="0">
              <a:spcBef>
                <a:spcPts val="0"/>
              </a:spcBef>
              <a:buFont typeface="Cantarell"/>
              <a:buNone/>
              <a:defRPr/>
            </a:lvl7pPr>
            <a:lvl8pPr marL="3200400" indent="0" rtl="0">
              <a:spcBef>
                <a:spcPts val="0"/>
              </a:spcBef>
              <a:buFont typeface="Cantarell"/>
              <a:buNone/>
              <a:defRPr/>
            </a:lvl8pPr>
            <a:lvl9pPr marL="3657600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7818463" y="1930935"/>
            <a:ext cx="347471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867912" y="868679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256032" y="3494176"/>
            <a:ext cx="2834640" cy="23219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marL="457200" indent="0" rtl="0">
              <a:spcBef>
                <a:spcPts val="0"/>
              </a:spcBef>
              <a:buFont typeface="Cantarell"/>
              <a:buNone/>
              <a:defRPr/>
            </a:lvl2pPr>
            <a:lvl3pPr marL="914400" indent="0" rtl="0">
              <a:spcBef>
                <a:spcPts val="0"/>
              </a:spcBef>
              <a:buFont typeface="Cantarell"/>
              <a:buNone/>
              <a:defRPr/>
            </a:lvl3pPr>
            <a:lvl4pPr marL="1371600" indent="0" rtl="0">
              <a:spcBef>
                <a:spcPts val="0"/>
              </a:spcBef>
              <a:buFont typeface="Cantarell"/>
              <a:buNone/>
              <a:defRPr/>
            </a:lvl4pPr>
            <a:lvl5pPr marL="1828800" indent="0" rtl="0">
              <a:spcBef>
                <a:spcPts val="0"/>
              </a:spcBef>
              <a:buFont typeface="Cantarell"/>
              <a:buNone/>
              <a:defRPr/>
            </a:lvl5pPr>
            <a:lvl6pPr marL="2286000" indent="0" rtl="0">
              <a:spcBef>
                <a:spcPts val="0"/>
              </a:spcBef>
              <a:buFont typeface="Cantarell"/>
              <a:buNone/>
              <a:defRPr/>
            </a:lvl6pPr>
            <a:lvl7pPr marL="2743200" indent="0" rtl="0">
              <a:spcBef>
                <a:spcPts val="0"/>
              </a:spcBef>
              <a:buFont typeface="Cantarell"/>
              <a:buNone/>
              <a:defRPr/>
            </a:lvl7pPr>
            <a:lvl8pPr marL="3200400" indent="0" rtl="0">
              <a:spcBef>
                <a:spcPts val="0"/>
              </a:spcBef>
              <a:buFont typeface="Cantarell"/>
              <a:buNone/>
              <a:defRPr/>
            </a:lvl8pPr>
            <a:lvl9pPr marL="3657600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3570644" y="767418"/>
            <a:ext cx="8115230" cy="5330951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56032" y="3493007"/>
            <a:ext cx="2834640" cy="2322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marL="457200" indent="0" rtl="0">
              <a:spcBef>
                <a:spcPts val="0"/>
              </a:spcBef>
              <a:buFont typeface="Cantarell"/>
              <a:buNone/>
              <a:defRPr/>
            </a:lvl2pPr>
            <a:lvl3pPr marL="914400" indent="0" rtl="0">
              <a:spcBef>
                <a:spcPts val="0"/>
              </a:spcBef>
              <a:buFont typeface="Cantarell"/>
              <a:buNone/>
              <a:defRPr/>
            </a:lvl3pPr>
            <a:lvl4pPr marL="1371600" indent="0" rtl="0">
              <a:spcBef>
                <a:spcPts val="0"/>
              </a:spcBef>
              <a:buFont typeface="Cantarell"/>
              <a:buNone/>
              <a:defRPr/>
            </a:lvl4pPr>
            <a:lvl5pPr marL="1828800" indent="0" rtl="0">
              <a:spcBef>
                <a:spcPts val="0"/>
              </a:spcBef>
              <a:buFont typeface="Cantarell"/>
              <a:buNone/>
              <a:defRPr/>
            </a:lvl5pPr>
            <a:lvl6pPr marL="2286000" indent="0" rtl="0">
              <a:spcBef>
                <a:spcPts val="0"/>
              </a:spcBef>
              <a:buFont typeface="Cantarell"/>
              <a:buNone/>
              <a:defRPr/>
            </a:lvl6pPr>
            <a:lvl7pPr marL="2743200" indent="0" rtl="0">
              <a:spcBef>
                <a:spcPts val="0"/>
              </a:spcBef>
              <a:buFont typeface="Cantarell"/>
              <a:buNone/>
              <a:defRPr/>
            </a:lvl7pPr>
            <a:lvl8pPr marL="3200400" indent="0" rtl="0">
              <a:spcBef>
                <a:spcPts val="0"/>
              </a:spcBef>
              <a:buFont typeface="Cantarell"/>
              <a:buNone/>
              <a:defRPr/>
            </a:lvl8pPr>
            <a:lvl9pPr marL="3657600" indent="0" rtl="0">
              <a:spcBef>
                <a:spcPts val="0"/>
              </a:spcBef>
              <a:buFont typeface="Cantarell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758952"/>
            <a:ext cx="3443590" cy="53309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11815864" y="758952"/>
            <a:ext cx="384047" cy="533095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82880" marR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Char char="⚫"/>
              <a:defRPr/>
            </a:lvl1pPr>
            <a:lvl2pPr marL="685800" marR="0" indent="-762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2pPr>
            <a:lvl3pPr marL="1143000" marR="0" indent="-889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3pPr>
            <a:lvl4pPr marL="1600200" marR="0" indent="-1016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4pPr>
            <a:lvl5pPr marL="2057400" marR="0" indent="-1016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5pPr>
            <a:lvl6pPr marL="2514600" marR="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6pPr>
            <a:lvl7pPr marL="2971800" marR="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7pPr>
            <a:lvl8pPr marL="3429000" marR="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8pPr>
            <a:lvl9pPr marL="3886200" marR="0" indent="-1397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Noto Symbol"/>
              <a:buChar char="⚫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262464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869267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chemeClr val="accent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200" b="1" i="0" u="none" strike="noStrike" cap="none" baseline="0">
              <a:solidFill>
                <a:schemeClr val="accen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shernandez9.weebly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018308"/>
            <a:ext cx="9144000" cy="112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59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Pre Calculus 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288473" y="2826326"/>
            <a:ext cx="9379526" cy="2431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600" b="0" i="0" u="none" strike="noStrike" cap="none" baseline="0">
                <a:solidFill>
                  <a:srgbClr val="D7F0F6"/>
                </a:solidFill>
                <a:latin typeface="Cantarell"/>
                <a:ea typeface="Cantarell"/>
                <a:cs typeface="Cantarell"/>
                <a:sym typeface="Cantarell"/>
              </a:rPr>
              <a:t>Ms. Hernandez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600" b="0" i="0" u="none" strike="noStrike" cap="none" baseline="0">
                <a:solidFill>
                  <a:srgbClr val="D7F0F6"/>
                </a:solidFill>
                <a:latin typeface="Cantarell"/>
                <a:ea typeface="Cantarell"/>
                <a:cs typeface="Cantarell"/>
                <a:sym typeface="Cantarell"/>
              </a:rPr>
              <a:t>Room 2010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600" b="0" i="0" u="none" strike="noStrike" cap="none" baseline="0">
                <a:solidFill>
                  <a:srgbClr val="D7F0F6"/>
                </a:solidFill>
                <a:latin typeface="Cantarell"/>
                <a:ea typeface="Cantarell"/>
                <a:cs typeface="Cantarell"/>
                <a:sym typeface="Cantarell"/>
              </a:rPr>
              <a:t>mherna21@aisd.net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Cheating</a:t>
            </a: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/>
            </a:r>
            <a:b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</a:br>
            <a:endParaRPr lang="en-US" sz="3600" b="0" i="0" u="none" strike="noStrike" cap="none" baseline="0">
              <a:solidFill>
                <a:srgbClr val="FFFFF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4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Any Student involved in any manner of cheating on any given assignment will get a zero that will NOT be dropped.</a:t>
            </a: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Expectations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 expect each of you to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Be in your seat when the bell rings.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Have your supplies with you each day.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Treat your fellow classmates and me as you would wish to be treated.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Act like you have a positive attitude (even if you don’t).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Put forth your best effort.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Ask for help if you need it, and be willing to help others when asked.</a:t>
            </a: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Goals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My goal is for this class to be a challenging, interesting course that will prepare you for whatever you choose to do in your education after high school.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My goal is to treat everyone with respect.  If you ever feel I have failed in this, please come see me.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My goal is for everyone in this class to be successful.  How well you succeed will depend on the the amount of effort you are willing to put forth, but I will help you in any way that I can.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Class Rules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Treat each person and his or her property with respect.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Do what I ask you to do when I ask you to do it.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Do not talk when I am talking.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No personal grooming.  (I will confiscate.)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No throwing.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No food or drink in class.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1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Follow all school rules and policies</a:t>
            </a: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.</a:t>
            </a: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Failure to follow the class rules will earn </a:t>
            </a:r>
            <a:r>
              <a:rPr lang="en-US" sz="20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you</a:t>
            </a:r>
            <a:r>
              <a:rPr lang="en-US" sz="2000" b="0" i="0" u="none" strike="noStrike" cap="none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a referral and possibly your exemptions.</a:t>
            </a:r>
            <a:endParaRPr lang="en-US"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Bathroom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If you need to use the bathroom during the times posted </a:t>
            </a:r>
            <a:r>
              <a:rPr lang="en-US" sz="280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next to the shelf</a:t>
            </a: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, </a:t>
            </a: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you do not need to ask permission.  You may just grab my hall pass and go</a:t>
            </a: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endParaRPr lang="en-US" sz="28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If someone is already using my pass, you will need to wait until that person returns.  If more than one person needs to go, work it out among </a:t>
            </a:r>
            <a:r>
              <a:rPr lang="en-US" sz="28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yourselves</a:t>
            </a:r>
            <a:r>
              <a:rPr lang="en-US" sz="200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endParaRPr lang="en-US" sz="2000" b="0" i="0" u="none" strike="noStrike" cap="none" baseline="0" dirty="0" smtClean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Website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1" i="0" u="sng" strike="noStrike" cap="none" baseline="0" dirty="0" smtClean="0">
                <a:solidFill>
                  <a:schemeClr val="bg1"/>
                </a:solidFill>
                <a:latin typeface="Cantarell"/>
                <a:ea typeface="Cantarell"/>
                <a:cs typeface="Cantarell"/>
                <a:sym typeface="Cantarell"/>
                <a:hlinkClick r:id="rId3"/>
              </a:rPr>
              <a:t>mshernandez9.weebly.com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endParaRPr lang="en-US" sz="3200" b="1" u="sng" dirty="0">
              <a:solidFill>
                <a:schemeClr val="bg1"/>
              </a:solidFill>
              <a:latin typeface="Cantarell"/>
              <a:ea typeface="Cantarell"/>
              <a:cs typeface="Cantarell"/>
              <a:sym typeface="Cantarell"/>
              <a:hlinkClick r:id="rId3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endParaRPr lang="en-US" sz="3200" b="1" i="0" u="sng" strike="noStrike" cap="none" baseline="0" dirty="0" smtClean="0">
              <a:solidFill>
                <a:schemeClr val="bg1"/>
              </a:solidFill>
              <a:latin typeface="Cantarell"/>
              <a:ea typeface="Cantarell"/>
              <a:cs typeface="Cantarell"/>
              <a:sym typeface="Cantarell"/>
              <a:hlinkClick r:id="rId3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1" dirty="0" smtClean="0">
                <a:solidFill>
                  <a:schemeClr val="bg1"/>
                </a:solidFill>
                <a:latin typeface="Cantarell"/>
                <a:ea typeface="Cantarell"/>
                <a:cs typeface="Cantarell"/>
                <a:sym typeface="Cantarell"/>
                <a:hlinkClick r:id="rId3"/>
              </a:rPr>
              <a:t>Here you can find notes and assignments. I will later add a class’s calendar. </a:t>
            </a:r>
            <a:endParaRPr lang="en-US" sz="3200" b="1" i="0" strike="noStrike" cap="none" baseline="0" dirty="0">
              <a:solidFill>
                <a:schemeClr val="bg1"/>
              </a:solidFill>
              <a:latin typeface="Cantarell"/>
              <a:ea typeface="Cantarell"/>
              <a:cs typeface="Cantarell"/>
              <a:sym typeface="Cantarell"/>
              <a:hlinkClick r:id="rId3"/>
            </a:endParaRP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Get-to-Know-You Venn Diagram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6627" name="Picture 2" descr="http://www.educationworld.com/tools_templates/D_venn3_2-thum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667" y="990600"/>
            <a:ext cx="8922173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93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About Me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Education:</a:t>
            </a:r>
          </a:p>
          <a:p>
            <a:pPr marL="685800" marR="0" lvl="1" indent="-190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Skyline High School (Dallas)</a:t>
            </a:r>
          </a:p>
          <a:p>
            <a:pPr marL="685800" marR="0" lvl="1" indent="-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Mountain View College (Associates in Science)</a:t>
            </a:r>
          </a:p>
          <a:p>
            <a:pPr marL="685800" marR="0" lvl="1" indent="-190500" algn="l" rtl="0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University of North Texas (Bachelor ‘s degree in Mathematics)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PreCal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Welcome!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There are three main goals for this class: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Prepare you for Calculus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Explore Algebra and Trigonometry topics in more depth and detail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Learn problem-solving techniques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Grades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6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Your grade in this class will be based on the following: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36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6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50%  Major Test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60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25</a:t>
            </a:r>
            <a:r>
              <a:rPr lang="en-US" sz="36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%  Quizzes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60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10</a:t>
            </a:r>
            <a:r>
              <a:rPr lang="en-US" sz="36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%  Classwork/ Group Wor</a:t>
            </a:r>
            <a:r>
              <a:rPr lang="en-US" sz="360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k</a:t>
            </a:r>
          </a:p>
          <a:p>
            <a:pPr lvl="0" indent="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60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10%  Homework</a:t>
            </a:r>
          </a:p>
          <a:p>
            <a:pPr lvl="0" indent="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60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5% Project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None/>
            </a:pPr>
            <a:endParaRPr sz="360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Homework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Homework must be completed at the beginning of class to receive full credit. 20 points will be deducted for each </a:t>
            </a:r>
            <a:r>
              <a:rPr lang="en-US" sz="3200" b="0" i="0" u="sng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day late</a:t>
            </a: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(Not class period).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The </a:t>
            </a:r>
            <a:r>
              <a:rPr lang="en-US" sz="3200" b="1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“tri-fold” </a:t>
            </a: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form will be used to complete all homework problems.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Work must be legible and neat or it will not be accepted.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1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NO WORK = NO CREDIT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1" i="0" u="none" strike="noStrike" cap="none" baseline="0" dirty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Absences and Make-Up Work</a:t>
            </a:r>
            <a:r>
              <a:rPr lang="en-US" sz="3600" b="0" i="0" u="none" strike="noStrike" cap="none" baseline="0" dirty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/>
            </a:r>
            <a:br>
              <a:rPr lang="en-US" sz="3600" b="0" i="0" u="none" strike="noStrike" cap="none" baseline="0" dirty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</a:br>
            <a:endParaRPr lang="en-US" sz="3600" b="0" i="0" u="none" strike="noStrike" cap="none" baseline="0" dirty="0">
              <a:solidFill>
                <a:srgbClr val="FFFFF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869267" y="685800"/>
            <a:ext cx="7315200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If you are not present in class, (sickness, doctor’s appointment, school function), you will be counted as absent.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If you are absent, you are responsible for all make-up work. </a:t>
            </a:r>
            <a:r>
              <a:rPr lang="en-US" sz="2000" b="1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You are allowed the same number of days to make-up work for which you were absent.</a:t>
            </a: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If your absence is unexcused, you will receive zero(s) for that day’s assigned work.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To find out what you missed, check your assignment calendar in the back of the classroom.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1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If you were absent the day of a test/quiz, you will be expected to take the test/quiz the day you return to class- so be prepared.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For school related absences, you need to work ahead and be prepared for class when you return. </a:t>
            </a:r>
            <a:r>
              <a:rPr lang="en-US" sz="2000" b="1" i="1" u="sng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In other words, copy the notes from the website, complete the homework, and take quizzes/test in advance</a:t>
            </a:r>
            <a:r>
              <a:rPr lang="en-US" sz="20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.</a:t>
            </a: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1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Tutoring </a:t>
            </a: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/>
            </a:r>
            <a:b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</a:br>
            <a:endParaRPr lang="en-US" sz="3600" b="0" i="0" u="none" strike="noStrike" cap="none" baseline="0">
              <a:solidFill>
                <a:srgbClr val="FFFFFF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Monday &amp; Wednesday: 2:45-4:00 </a:t>
            </a:r>
            <a:r>
              <a:rPr lang="en-US" sz="32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pm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None/>
            </a:pPr>
            <a:r>
              <a:rPr lang="en-US" sz="32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                      </a:t>
            </a:r>
            <a:endParaRPr lang="en-US" sz="32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Wednesdays – (During </a:t>
            </a:r>
            <a:r>
              <a:rPr lang="en-US" sz="3200" b="1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Gold</a:t>
            </a: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 Lunch</a:t>
            </a:r>
            <a:r>
              <a:rPr lang="en-US" sz="3200" b="0" i="0" u="none" strike="noStrike" cap="none" baseline="0" dirty="0" smtClean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)</a:t>
            </a:r>
          </a:p>
          <a:p>
            <a:pPr marL="0" marR="0" lvl="0" indent="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None/>
            </a:pPr>
            <a:endParaRPr lang="en-US" sz="3200" b="0" i="0" u="none" strike="noStrike" cap="none" baseline="0" dirty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3200" b="0" i="0" u="none" strike="noStrike" cap="none" baseline="0" dirty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Any other time, (mornings, or any other day of the week not mention), by appointment only.**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Supplies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869267" y="864108"/>
            <a:ext cx="7315200" cy="51206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Please bring to class: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5 subject Spiral**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Pencil and Eraser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Highlighters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Notebook paper**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Noto Symbol"/>
              <a:buChar char="⚫"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Graph paper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>
                <a:solidFill>
                  <a:srgbClr val="595959"/>
                </a:solidFill>
                <a:latin typeface="Cantarell"/>
                <a:ea typeface="Cantarell"/>
                <a:cs typeface="Cantarell"/>
                <a:sym typeface="Cantarell"/>
              </a:rPr>
              <a:t>Failure to bring the required supplies can lower your class participation grade.</a:t>
            </a:r>
          </a:p>
          <a:p>
            <a:pPr marL="182880" marR="0" lvl="0" indent="-55879" algn="l" rtl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>
              <a:solidFill>
                <a:srgbClr val="595959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252918" y="1123837"/>
            <a:ext cx="2947481" cy="46011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ntarel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Textbook</a:t>
            </a:r>
          </a:p>
        </p:txBody>
      </p:sp>
      <p:graphicFrame>
        <p:nvGraphicFramePr>
          <p:cNvPr id="133" name="Shape 133"/>
          <p:cNvGraphicFramePr/>
          <p:nvPr/>
        </p:nvGraphicFramePr>
        <p:xfrm>
          <a:off x="3915178" y="702208"/>
          <a:ext cx="7521250" cy="5212575"/>
        </p:xfrm>
        <a:graphic>
          <a:graphicData uri="http://schemas.openxmlformats.org/drawingml/2006/table">
            <a:tbl>
              <a:tblPr>
                <a:noFill/>
                <a:tableStyleId>{23D68C09-8148-42EA-A169-FC84016497EB}</a:tableStyleId>
              </a:tblPr>
              <a:tblGrid>
                <a:gridCol w="7521250"/>
              </a:tblGrid>
              <a:tr h="521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3200" b="0" u="none" strike="noStrike" cap="none" baseline="0"/>
                        <a:t>Ron Larson, Precalculus with Limits: A Graphing Approach, Texas Edition, 6th edition </a:t>
                      </a:r>
                      <a:r>
                        <a:rPr lang="en-US" sz="3200" b="1" u="none" strike="noStrike" cap="none" baseline="0"/>
                        <a:t>(Textbook will be issued on digital format only).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endParaRPr sz="1100" u="none" strike="noStrike" cap="none" baseline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48304" y="2707875"/>
            <a:ext cx="2191151" cy="3017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778</Words>
  <Application>Microsoft Office PowerPoint</Application>
  <PresentationFormat>Custom</PresentationFormat>
  <Paragraphs>88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Frame</vt:lpstr>
      <vt:lpstr>Pre Calculus </vt:lpstr>
      <vt:lpstr>About Me</vt:lpstr>
      <vt:lpstr>PreCal</vt:lpstr>
      <vt:lpstr>Grades</vt:lpstr>
      <vt:lpstr>Homework</vt:lpstr>
      <vt:lpstr>Absences and Make-Up Work </vt:lpstr>
      <vt:lpstr>Tutoring  </vt:lpstr>
      <vt:lpstr>Supplies</vt:lpstr>
      <vt:lpstr>Textbook</vt:lpstr>
      <vt:lpstr>Cheating </vt:lpstr>
      <vt:lpstr>Expectations</vt:lpstr>
      <vt:lpstr>Goals</vt:lpstr>
      <vt:lpstr>Class Rules</vt:lpstr>
      <vt:lpstr>Bathroom</vt:lpstr>
      <vt:lpstr>Website</vt:lpstr>
      <vt:lpstr>Get-to-Know-You Venn Diagram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Calculus </dc:title>
  <dc:creator>MARIEL HERNANDEZCAUDILLO</dc:creator>
  <cp:lastModifiedBy>AISD Employee</cp:lastModifiedBy>
  <cp:revision>8</cp:revision>
  <dcterms:modified xsi:type="dcterms:W3CDTF">2015-08-24T15:39:52Z</dcterms:modified>
</cp:coreProperties>
</file>